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3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3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C233-E492-45C7-B98D-31E97C0C9571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D0F6B8-AF6D-4C0A-9CD7-F4CD6CBD2E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C233-E492-45C7-B98D-31E97C0C9571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F6B8-AF6D-4C0A-9CD7-F4CD6CBD2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C233-E492-45C7-B98D-31E97C0C9571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F6B8-AF6D-4C0A-9CD7-F4CD6CBD2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513C233-E492-45C7-B98D-31E97C0C9571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BD0F6B8-AF6D-4C0A-9CD7-F4CD6CBD2E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C233-E492-45C7-B98D-31E97C0C9571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F6B8-AF6D-4C0A-9CD7-F4CD6CBD2E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C233-E492-45C7-B98D-31E97C0C9571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F6B8-AF6D-4C0A-9CD7-F4CD6CBD2E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F6B8-AF6D-4C0A-9CD7-F4CD6CBD2E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C233-E492-45C7-B98D-31E97C0C9571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C233-E492-45C7-B98D-31E97C0C9571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F6B8-AF6D-4C0A-9CD7-F4CD6CBD2E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C233-E492-45C7-B98D-31E97C0C9571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F6B8-AF6D-4C0A-9CD7-F4CD6CBD2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513C233-E492-45C7-B98D-31E97C0C9571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BD0F6B8-AF6D-4C0A-9CD7-F4CD6CBD2E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C233-E492-45C7-B98D-31E97C0C9571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D0F6B8-AF6D-4C0A-9CD7-F4CD6CBD2E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513C233-E492-45C7-B98D-31E97C0C9571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BD0F6B8-AF6D-4C0A-9CD7-F4CD6CBD2E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301208"/>
            <a:ext cx="5904656" cy="1080120"/>
          </a:xfrm>
        </p:spPr>
        <p:txBody>
          <a:bodyPr/>
          <a:lstStyle/>
          <a:p>
            <a:pPr marL="539750" indent="-184150" algn="r">
              <a:lnSpc>
                <a:spcPct val="80000"/>
              </a:lnSpc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        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</a:rPr>
              <a:t>Подготовила: воспитатель</a:t>
            </a:r>
            <a:r>
              <a:rPr lang="en-US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</a:rPr>
              <a:t> Цыбулаева Г.В.</a:t>
            </a:r>
          </a:p>
          <a:p>
            <a:pPr marL="539750" indent="-184150">
              <a:lnSpc>
                <a:spcPct val="80000"/>
              </a:lnSpc>
            </a:pPr>
            <a:endParaRPr lang="ru-RU" sz="7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908720"/>
            <a:ext cx="8229600" cy="2376264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Гендерный подход в воспитании дошкольников.</a:t>
            </a:r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</a:br>
            <a:endParaRPr lang="ru-RU" sz="32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8640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МБДОУ д/с № 27 «Золотая рыбка»</a:t>
            </a:r>
            <a:endParaRPr lang="ru-RU" sz="2000" dirty="0">
              <a:solidFill>
                <a:srgbClr val="003300"/>
              </a:solidFill>
            </a:endParaRPr>
          </a:p>
        </p:txBody>
      </p:sp>
      <p:pic>
        <p:nvPicPr>
          <p:cNvPr id="1027" name="Picture 3" descr="F:\Новая папка (2)\фото д.с\SDC14323.JPG"/>
          <p:cNvPicPr>
            <a:picLocks noChangeAspect="1" noChangeArrowheads="1"/>
          </p:cNvPicPr>
          <p:nvPr/>
        </p:nvPicPr>
        <p:blipFill>
          <a:blip r:embed="rId2" cstate="print"/>
          <a:srcRect t="7764" r="4904"/>
          <a:stretch>
            <a:fillRect/>
          </a:stretch>
        </p:blipFill>
        <p:spPr bwMode="auto">
          <a:xfrm>
            <a:off x="1259632" y="3789040"/>
            <a:ext cx="1944216" cy="2664296"/>
          </a:xfrm>
          <a:prstGeom prst="round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СЮЖЕТНО-РОЛЕВЫЕ ИГРЫ С УЧЕТОМ ГЕНДЕРНЫХ ОСОБЕННОСТЕЙ:</a:t>
            </a:r>
            <a:endParaRPr lang="ru-RU" sz="32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C:\Users\Татьяна\Desktop\Новая папка\100SSCAM\SDC143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916832"/>
            <a:ext cx="2643758" cy="3525011"/>
          </a:xfrm>
          <a:prstGeom prst="rect">
            <a:avLst/>
          </a:prstGeom>
          <a:noFill/>
          <a:ln w="19050">
            <a:solidFill>
              <a:schemeClr val="tx1">
                <a:lumMod val="25000"/>
              </a:schemeClr>
            </a:solidFill>
          </a:ln>
        </p:spPr>
      </p:pic>
      <p:pic>
        <p:nvPicPr>
          <p:cNvPr id="7173" name="Picture 5" descr="C:\Users\Татьяна\Desktop\фото математика\SDC165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2016224" cy="2232248"/>
          </a:xfrm>
          <a:prstGeom prst="roundRect">
            <a:avLst/>
          </a:prstGeom>
          <a:noFill/>
          <a:ln w="19050">
            <a:solidFill>
              <a:schemeClr val="tx1">
                <a:lumMod val="25000"/>
              </a:schemeClr>
            </a:solidFill>
          </a:ln>
        </p:spPr>
      </p:pic>
      <p:pic>
        <p:nvPicPr>
          <p:cNvPr id="7174" name="Picture 6" descr="F:\Новая папка (2)\фото д.с\SDC14331.JPG"/>
          <p:cNvPicPr>
            <a:picLocks noChangeAspect="1" noChangeArrowheads="1"/>
          </p:cNvPicPr>
          <p:nvPr/>
        </p:nvPicPr>
        <p:blipFill>
          <a:blip r:embed="rId4" cstate="print"/>
          <a:srcRect b="21251"/>
          <a:stretch>
            <a:fillRect/>
          </a:stretch>
        </p:blipFill>
        <p:spPr bwMode="auto">
          <a:xfrm>
            <a:off x="6156176" y="4077072"/>
            <a:ext cx="2520280" cy="2232248"/>
          </a:xfrm>
          <a:prstGeom prst="roundRect">
            <a:avLst/>
          </a:prstGeom>
          <a:noFill/>
          <a:ln w="19050">
            <a:solidFill>
              <a:schemeClr val="tx1">
                <a:lumMod val="25000"/>
              </a:schemeClr>
            </a:solidFill>
          </a:ln>
        </p:spPr>
      </p:pic>
      <p:pic>
        <p:nvPicPr>
          <p:cNvPr id="5122" name="Picture 2" descr="C:\Users\Татьяна\Desktop\Новая папка\100SSCAM\SDC14294.JPG"/>
          <p:cNvPicPr>
            <a:picLocks noChangeAspect="1" noChangeArrowheads="1"/>
          </p:cNvPicPr>
          <p:nvPr/>
        </p:nvPicPr>
        <p:blipFill>
          <a:blip r:embed="rId5" cstate="print"/>
          <a:srcRect b="12201"/>
          <a:stretch>
            <a:fillRect/>
          </a:stretch>
        </p:blipFill>
        <p:spPr bwMode="auto">
          <a:xfrm>
            <a:off x="395536" y="4077072"/>
            <a:ext cx="2520280" cy="2232248"/>
          </a:xfrm>
          <a:prstGeom prst="round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</p:pic>
      <p:pic>
        <p:nvPicPr>
          <p:cNvPr id="5124" name="Picture 4" descr="C:\Users\Татьяна\Desktop\Новая папка\100SSCAM\SDC14291.JPG"/>
          <p:cNvPicPr>
            <a:picLocks noChangeAspect="1" noChangeArrowheads="1"/>
          </p:cNvPicPr>
          <p:nvPr/>
        </p:nvPicPr>
        <p:blipFill>
          <a:blip r:embed="rId6" cstate="print"/>
          <a:srcRect r="6201" b="20201"/>
          <a:stretch>
            <a:fillRect/>
          </a:stretch>
        </p:blipFill>
        <p:spPr bwMode="auto">
          <a:xfrm>
            <a:off x="6372200" y="1556792"/>
            <a:ext cx="2016224" cy="2304256"/>
          </a:xfrm>
          <a:prstGeom prst="round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8836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Театрализация-один из способов овладения детьми традиционных свойств личности.</a:t>
            </a:r>
            <a:endParaRPr lang="ru-RU" sz="32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:\Новая папка (2)\фото д.с\P1090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149080"/>
            <a:ext cx="2688299" cy="2304256"/>
          </a:xfrm>
          <a:prstGeom prst="rect">
            <a:avLst/>
          </a:prstGeom>
          <a:noFill/>
          <a:ln w="19050">
            <a:solidFill>
              <a:schemeClr val="tx1">
                <a:lumMod val="25000"/>
              </a:schemeClr>
            </a:solidFill>
          </a:ln>
        </p:spPr>
      </p:pic>
      <p:pic>
        <p:nvPicPr>
          <p:cNvPr id="8195" name="Picture 3" descr="D:\моё фото\Таня Ю\DCIM\100SSCAM\SDC10395.JPG"/>
          <p:cNvPicPr>
            <a:picLocks noChangeAspect="1" noChangeArrowheads="1"/>
          </p:cNvPicPr>
          <p:nvPr/>
        </p:nvPicPr>
        <p:blipFill>
          <a:blip r:embed="rId3" cstate="print"/>
          <a:srcRect r="22647"/>
          <a:stretch>
            <a:fillRect/>
          </a:stretch>
        </p:blipFill>
        <p:spPr bwMode="auto">
          <a:xfrm>
            <a:off x="4716016" y="4149080"/>
            <a:ext cx="2664296" cy="2304256"/>
          </a:xfrm>
          <a:prstGeom prst="rect">
            <a:avLst/>
          </a:prstGeom>
          <a:noFill/>
          <a:ln w="19050">
            <a:solidFill>
              <a:schemeClr val="tx1">
                <a:lumMod val="25000"/>
              </a:schemeClr>
            </a:solidFill>
          </a:ln>
        </p:spPr>
      </p:pic>
      <p:pic>
        <p:nvPicPr>
          <p:cNvPr id="8196" name="Picture 4" descr="F:\Новая папка (2)\фото д.с\SDC130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556792"/>
            <a:ext cx="3384376" cy="2304256"/>
          </a:xfrm>
          <a:prstGeom prst="rect">
            <a:avLst/>
          </a:prstGeom>
          <a:noFill/>
          <a:ln w="19050">
            <a:solidFill>
              <a:schemeClr val="tx1">
                <a:lumMod val="25000"/>
              </a:schemeClr>
            </a:solidFill>
          </a:ln>
        </p:spPr>
      </p:pic>
      <p:pic>
        <p:nvPicPr>
          <p:cNvPr id="4098" name="Picture 2" descr="F:\Новая папка (2)\фото д.с\SDC13841.JPG"/>
          <p:cNvPicPr>
            <a:picLocks noChangeAspect="1" noChangeArrowheads="1"/>
          </p:cNvPicPr>
          <p:nvPr/>
        </p:nvPicPr>
        <p:blipFill>
          <a:blip r:embed="rId5" cstate="print"/>
          <a:srcRect l="11216" b="11766"/>
          <a:stretch>
            <a:fillRect/>
          </a:stretch>
        </p:blipFill>
        <p:spPr bwMode="auto">
          <a:xfrm>
            <a:off x="5076056" y="1556792"/>
            <a:ext cx="3384376" cy="2304256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ГЕНДЕРНЫЙ ПОДХОД В ПРИОБЩЕНИИ ДОШКОЛЬНИКОВ К ТРУДУ ВЗРОСЛЫХ.</a:t>
            </a:r>
            <a:endParaRPr lang="ru-RU" sz="32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Татьяна\Desktop\Новая папка\100SSCAM\SDC14332.JPG"/>
          <p:cNvPicPr>
            <a:picLocks noChangeAspect="1" noChangeArrowheads="1"/>
          </p:cNvPicPr>
          <p:nvPr/>
        </p:nvPicPr>
        <p:blipFill>
          <a:blip r:embed="rId2" cstate="print"/>
          <a:srcRect l="11200"/>
          <a:stretch>
            <a:fillRect/>
          </a:stretch>
        </p:blipFill>
        <p:spPr bwMode="auto">
          <a:xfrm>
            <a:off x="683568" y="3717032"/>
            <a:ext cx="2016224" cy="2811118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</p:pic>
      <p:pic>
        <p:nvPicPr>
          <p:cNvPr id="6148" name="Picture 4" descr="C:\Users\Татьяна\Desktop\Новая папка\100SSCAM\SDC14329.JPG"/>
          <p:cNvPicPr>
            <a:picLocks noChangeAspect="1" noChangeArrowheads="1"/>
          </p:cNvPicPr>
          <p:nvPr/>
        </p:nvPicPr>
        <p:blipFill>
          <a:blip r:embed="rId3" cstate="print"/>
          <a:srcRect r="21650"/>
          <a:stretch>
            <a:fillRect/>
          </a:stretch>
        </p:blipFill>
        <p:spPr bwMode="auto">
          <a:xfrm>
            <a:off x="6228184" y="3645024"/>
            <a:ext cx="2016224" cy="2808312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</p:pic>
      <p:pic>
        <p:nvPicPr>
          <p:cNvPr id="6" name="Picture 5" descr="C:\Users\Татьяна\Desktop\Новая папка\100SSCAM\SDC14299.JPG"/>
          <p:cNvPicPr>
            <a:picLocks noChangeAspect="1" noChangeArrowheads="1"/>
          </p:cNvPicPr>
          <p:nvPr/>
        </p:nvPicPr>
        <p:blipFill>
          <a:blip r:embed="rId4" cstate="print"/>
          <a:srcRect r="19255"/>
          <a:stretch>
            <a:fillRect/>
          </a:stretch>
        </p:blipFill>
        <p:spPr bwMode="auto">
          <a:xfrm>
            <a:off x="2411760" y="1556792"/>
            <a:ext cx="1872208" cy="2294324"/>
          </a:xfrm>
          <a:prstGeom prst="rect">
            <a:avLst/>
          </a:prstGeom>
          <a:noFill/>
          <a:ln w="19050">
            <a:solidFill>
              <a:schemeClr val="tx1">
                <a:lumMod val="25000"/>
              </a:schemeClr>
            </a:solidFill>
          </a:ln>
        </p:spPr>
      </p:pic>
      <p:pic>
        <p:nvPicPr>
          <p:cNvPr id="6146" name="Picture 2" descr="C:\Users\Татьяна\Desktop\Новая папка\100SSCAM\SDC14339.JPG"/>
          <p:cNvPicPr>
            <a:picLocks noChangeAspect="1" noChangeArrowheads="1"/>
          </p:cNvPicPr>
          <p:nvPr/>
        </p:nvPicPr>
        <p:blipFill>
          <a:blip r:embed="rId5" cstate="print"/>
          <a:srcRect l="9946" r="21541" b="7735"/>
          <a:stretch>
            <a:fillRect/>
          </a:stretch>
        </p:blipFill>
        <p:spPr bwMode="auto">
          <a:xfrm>
            <a:off x="4572000" y="1556792"/>
            <a:ext cx="1872208" cy="2304256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</p:pic>
      <p:pic>
        <p:nvPicPr>
          <p:cNvPr id="2" name="Picture 2" descr="C:\Users\Татьяна\AppData\Local\Microsoft\Windows\Temporary Internet Files\Content.IE5\TNIAYILF\MC900434838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5229200"/>
            <a:ext cx="864096" cy="864096"/>
          </a:xfrm>
          <a:prstGeom prst="rect">
            <a:avLst/>
          </a:prstGeom>
          <a:noFill/>
        </p:spPr>
      </p:pic>
      <p:pic>
        <p:nvPicPr>
          <p:cNvPr id="5" name="Picture 4" descr="C:\Users\Татьяна\AppData\Local\Microsoft\Windows\Temporary Internet Files\Content.IE5\TNIAYILF\MC900432604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4221088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Татьяна\Desktop\Новая папка\100SSCAM\SDC14362.JPG"/>
          <p:cNvPicPr>
            <a:picLocks noChangeAspect="1" noChangeArrowheads="1"/>
          </p:cNvPicPr>
          <p:nvPr/>
        </p:nvPicPr>
        <p:blipFill>
          <a:blip r:embed="rId2" cstate="print"/>
          <a:srcRect r="23887"/>
          <a:stretch>
            <a:fillRect/>
          </a:stretch>
        </p:blipFill>
        <p:spPr bwMode="auto">
          <a:xfrm>
            <a:off x="6444208" y="1556792"/>
            <a:ext cx="1872208" cy="1944216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КОНСТРУКТИВНАЯ ДЕЯТЕЛЬНОСТЬ-ЛЮБИМОЕ ЗАНЯТИЕ ДЕВОЧЕК И МАЛЬЧИКОВ.</a:t>
            </a:r>
            <a:endParaRPr lang="ru-RU" sz="32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Татьяна\Desktop\Новая папка\100SSCAM\SDC143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84784"/>
            <a:ext cx="3384376" cy="2592288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</p:pic>
      <p:pic>
        <p:nvPicPr>
          <p:cNvPr id="2052" name="Picture 4" descr="F:\Новая папка (2)\фото д.с\Изображение 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789040"/>
            <a:ext cx="3384376" cy="2592288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</p:pic>
      <p:pic>
        <p:nvPicPr>
          <p:cNvPr id="7" name="Picture 3" descr="C:\Users\Татьяна\Desktop\Новая папка\100SSCAM\SDC14284.JPG"/>
          <p:cNvPicPr>
            <a:picLocks noChangeAspect="1" noChangeArrowheads="1"/>
          </p:cNvPicPr>
          <p:nvPr/>
        </p:nvPicPr>
        <p:blipFill>
          <a:blip r:embed="rId5" cstate="print"/>
          <a:srcRect l="7476" r="20863"/>
          <a:stretch>
            <a:fillRect/>
          </a:stretch>
        </p:blipFill>
        <p:spPr bwMode="auto">
          <a:xfrm>
            <a:off x="611560" y="4365104"/>
            <a:ext cx="1872208" cy="1959428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ОСНАЩЕНИЕ СПОРТИВНОГО ЦЕНТРА НА ОСНОВЕ ГЕНДЕРНОГО ПОДХОДА.</a:t>
            </a:r>
            <a:endParaRPr lang="ru-RU" sz="32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Татьяна\Desktop\Новая папка\100SSCAM\SDC14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2088232" cy="2304256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</p:pic>
      <p:pic>
        <p:nvPicPr>
          <p:cNvPr id="7171" name="Picture 3" descr="C:\Users\Татьяна\Desktop\Новая папка\100SSCAM\SDC14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484784"/>
            <a:ext cx="2088232" cy="2304256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</p:pic>
      <p:pic>
        <p:nvPicPr>
          <p:cNvPr id="7172" name="Picture 4" descr="C:\Users\Татьяна\Desktop\Новая папка\100SSCAM\SDC143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149080"/>
            <a:ext cx="1707654" cy="1872208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</p:pic>
      <p:pic>
        <p:nvPicPr>
          <p:cNvPr id="7173" name="Picture 5" descr="C:\Users\Татьяна\Desktop\Новая папка\100SSCAM\SDC143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221088"/>
            <a:ext cx="1728192" cy="1800200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</p:pic>
      <p:pic>
        <p:nvPicPr>
          <p:cNvPr id="7174" name="Picture 6" descr="C:\Users\Татьяна\Desktop\Новая папка\100SSCAM\SDC143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420888"/>
            <a:ext cx="2376264" cy="2664296"/>
          </a:xfrm>
          <a:prstGeom prst="round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МАРКЕРЫ ГЕНДЕРНЫХ РАЗЛИЧИЙ.</a:t>
            </a:r>
            <a:endParaRPr lang="ru-RU" sz="32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Татьяна\Desktop\Новая папка\100SSCAM\SDC14311.JPG"/>
          <p:cNvPicPr>
            <a:picLocks noChangeAspect="1" noChangeArrowheads="1"/>
          </p:cNvPicPr>
          <p:nvPr/>
        </p:nvPicPr>
        <p:blipFill>
          <a:blip r:embed="rId2" cstate="print"/>
          <a:srcRect b="11801"/>
          <a:stretch>
            <a:fillRect/>
          </a:stretch>
        </p:blipFill>
        <p:spPr bwMode="auto">
          <a:xfrm>
            <a:off x="899592" y="4221088"/>
            <a:ext cx="3096344" cy="2160240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</p:pic>
      <p:pic>
        <p:nvPicPr>
          <p:cNvPr id="1027" name="Picture 3" descr="C:\Users\Татьяна\Desktop\Новая папка\100SSCAM\SDC14382.JPG"/>
          <p:cNvPicPr>
            <a:picLocks noChangeAspect="1" noChangeArrowheads="1"/>
          </p:cNvPicPr>
          <p:nvPr/>
        </p:nvPicPr>
        <p:blipFill>
          <a:blip r:embed="rId3" cstate="print"/>
          <a:srcRect t="-6250" b="12500"/>
          <a:stretch>
            <a:fillRect/>
          </a:stretch>
        </p:blipFill>
        <p:spPr bwMode="auto">
          <a:xfrm>
            <a:off x="5292080" y="4221088"/>
            <a:ext cx="3072341" cy="2160240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</p:pic>
      <p:pic>
        <p:nvPicPr>
          <p:cNvPr id="1030" name="Picture 6" descr="C:\Users\Татьяна\Desktop\Новая папка\100SSCAM\SDC143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412776"/>
            <a:ext cx="3528392" cy="2592288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23184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родители моих воспитанников приобрели знания об особенностях воспитания детей разного пола;</a:t>
            </a:r>
          </a:p>
          <a:p>
            <a:pPr lvl="0"/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выросла культура поведения и общения детей: мальчики стали более внимательными по отношению к девочкам, а девочки – доброжелательными по отношению к мальчикам;</a:t>
            </a:r>
          </a:p>
          <a:p>
            <a:pPr lvl="0"/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дошкольниками накоплен определенный социальный опыт выполнения гендерных ролей.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ГЕНДЕРНОГО ПОДХОДА В ВОСПИТАНИИ ДЕТЕЙ КОРРЕКЦИОННОЙ </a:t>
            </a:r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ГРУППЫ:</a:t>
            </a:r>
            <a:endParaRPr lang="ru-RU" sz="32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Татьяна\AppData\Local\Microsoft\Windows\Temporary Internet Files\Content.IE5\Z0WLYIYU\MP900442480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5301208"/>
            <a:ext cx="1051282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772817"/>
            <a:ext cx="7200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1">
                    <a:lumMod val="25000"/>
                  </a:schemeClr>
                </a:solidFill>
                <a:latin typeface="Constantia" pitchFamily="18" charset="0"/>
              </a:rPr>
              <a:t>Спасибо за внимание,</a:t>
            </a:r>
            <a:br>
              <a:rPr lang="ru-RU" sz="4400" b="1" dirty="0" smtClean="0">
                <a:solidFill>
                  <a:schemeClr val="tx1">
                    <a:lumMod val="25000"/>
                  </a:schemeClr>
                </a:solidFill>
                <a:latin typeface="Constantia" pitchFamily="18" charset="0"/>
              </a:rPr>
            </a:br>
            <a:r>
              <a:rPr lang="ru-RU" sz="4400" b="1" dirty="0" smtClean="0">
                <a:solidFill>
                  <a:schemeClr val="tx1">
                    <a:lumMod val="25000"/>
                  </a:schemeClr>
                </a:solidFill>
                <a:latin typeface="Constantia" pitchFamily="18" charset="0"/>
              </a:rPr>
              <a:t>успехов в работе !</a:t>
            </a:r>
            <a:endParaRPr lang="ru-RU" sz="4400" dirty="0">
              <a:solidFill>
                <a:schemeClr val="tx1">
                  <a:lumMod val="2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6" name="Picture 4" descr="C:\Users\Татьяна\AppData\Local\Microsoft\Windows\Temporary Internet Files\Content.IE5\X9R6JCAT\MC90028093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429000"/>
            <a:ext cx="2263866" cy="2894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/>
          <a:lstStyle/>
          <a:p>
            <a:pPr marL="446088" indent="4763" algn="just">
              <a:buNone/>
            </a:pPr>
            <a:endParaRPr lang="ru-RU" sz="3200" b="1" dirty="0" smtClean="0">
              <a:solidFill>
                <a:schemeClr val="tx1">
                  <a:lumMod val="25000"/>
                </a:schemeClr>
              </a:solidFill>
              <a:latin typeface="Constantia" pitchFamily="18" charset="0"/>
            </a:endParaRPr>
          </a:p>
          <a:p>
            <a:pPr marL="446088" indent="4763" algn="just">
              <a:buNone/>
            </a:pPr>
            <a:endParaRPr lang="ru-RU" sz="3200" b="1" dirty="0" smtClean="0">
              <a:solidFill>
                <a:schemeClr val="tx1">
                  <a:lumMod val="25000"/>
                </a:schemeClr>
              </a:solidFill>
              <a:latin typeface="Constantia" pitchFamily="18" charset="0"/>
            </a:endParaRPr>
          </a:p>
          <a:p>
            <a:pPr marL="446088" indent="4763" algn="just">
              <a:buNone/>
            </a:pPr>
            <a:r>
              <a:rPr lang="ru-RU" sz="3200" b="1" dirty="0" smtClean="0">
                <a:solidFill>
                  <a:schemeClr val="tx1">
                    <a:lumMod val="25000"/>
                  </a:schemeClr>
                </a:solidFill>
                <a:latin typeface="Constantia" pitchFamily="18" charset="0"/>
              </a:rPr>
              <a:t>«Нельзя </a:t>
            </a:r>
            <a:r>
              <a:rPr lang="ru-RU" sz="3200" b="1" dirty="0" smtClean="0">
                <a:solidFill>
                  <a:schemeClr val="tx1">
                    <a:lumMod val="25000"/>
                  </a:schemeClr>
                </a:solidFill>
                <a:latin typeface="Constantia" pitchFamily="18" charset="0"/>
              </a:rPr>
              <a:t>считать один пол совершеннее другого, так и нельзя их уравнивать» </a:t>
            </a:r>
          </a:p>
          <a:p>
            <a:pPr>
              <a:buNone/>
            </a:pPr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                                                                        </a:t>
            </a:r>
            <a:r>
              <a:rPr lang="ru-RU" dirty="0" smtClean="0">
                <a:solidFill>
                  <a:schemeClr val="tx1">
                    <a:lumMod val="25000"/>
                  </a:schemeClr>
                </a:solidFill>
              </a:rPr>
              <a:t>Ж.Руссо.</a:t>
            </a:r>
          </a:p>
          <a:p>
            <a:pPr>
              <a:buNone/>
            </a:pP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Picture 5" descr="F:\Картин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077072"/>
            <a:ext cx="1728192" cy="1967048"/>
          </a:xfrm>
          <a:prstGeom prst="round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</p:pic>
      <p:pic>
        <p:nvPicPr>
          <p:cNvPr id="7" name="Picture 4" descr="F:\Картинки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77072"/>
            <a:ext cx="1656184" cy="1944216"/>
          </a:xfrm>
          <a:prstGeom prst="round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Одна из задач: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формирование гендерной, семейной, гражданской принадлежности, патриотических чувств, чувства принадлежности к мировому сообществу.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«СОЦИАЛИЗАЦИЯ»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F:\Новая папка (2)\фото д.с\SDC13866.JPG"/>
          <p:cNvPicPr>
            <a:picLocks noChangeAspect="1" noChangeArrowheads="1"/>
          </p:cNvPicPr>
          <p:nvPr/>
        </p:nvPicPr>
        <p:blipFill>
          <a:blip r:embed="rId2" cstate="print"/>
          <a:srcRect b="12400"/>
          <a:stretch>
            <a:fillRect/>
          </a:stretch>
        </p:blipFill>
        <p:spPr bwMode="auto">
          <a:xfrm>
            <a:off x="2411760" y="3573016"/>
            <a:ext cx="4248472" cy="2880320"/>
          </a:xfrm>
          <a:prstGeom prst="roundRect">
            <a:avLst/>
          </a:prstGeom>
          <a:noFill/>
          <a:ln w="19050">
            <a:solidFill>
              <a:schemeClr val="tx1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Новая папка (2)\фото д.с\SDC14213.JPG"/>
          <p:cNvPicPr>
            <a:picLocks noChangeAspect="1" noChangeArrowheads="1"/>
          </p:cNvPicPr>
          <p:nvPr/>
        </p:nvPicPr>
        <p:blipFill>
          <a:blip r:embed="rId2" cstate="print"/>
          <a:srcRect b="11660"/>
          <a:stretch>
            <a:fillRect/>
          </a:stretch>
        </p:blipFill>
        <p:spPr bwMode="auto">
          <a:xfrm>
            <a:off x="5076056" y="908720"/>
            <a:ext cx="3443875" cy="2520280"/>
          </a:xfrm>
          <a:prstGeom prst="roundRect">
            <a:avLst/>
          </a:prstGeom>
          <a:noFill/>
          <a:ln w="19050">
            <a:solidFill>
              <a:schemeClr val="tx1">
                <a:lumMod val="25000"/>
              </a:schemeClr>
            </a:solidFill>
          </a:ln>
        </p:spPr>
      </p:pic>
      <p:pic>
        <p:nvPicPr>
          <p:cNvPr id="3078" name="Picture 6" descr="D:\моё фото\САДИК 2012\23 февраля 2013\SDC16472.JPG"/>
          <p:cNvPicPr>
            <a:picLocks noChangeAspect="1" noChangeArrowheads="1"/>
          </p:cNvPicPr>
          <p:nvPr/>
        </p:nvPicPr>
        <p:blipFill>
          <a:blip r:embed="rId3" cstate="print"/>
          <a:srcRect r="11932"/>
          <a:stretch>
            <a:fillRect/>
          </a:stretch>
        </p:blipFill>
        <p:spPr bwMode="auto">
          <a:xfrm>
            <a:off x="611560" y="836712"/>
            <a:ext cx="3456383" cy="2592288"/>
          </a:xfrm>
          <a:prstGeom prst="roundRect">
            <a:avLst/>
          </a:prstGeom>
          <a:noFill/>
          <a:ln w="19050">
            <a:solidFill>
              <a:schemeClr val="tx1">
                <a:lumMod val="25000"/>
              </a:schemeClr>
            </a:solidFill>
          </a:ln>
        </p:spPr>
      </p:pic>
      <p:pic>
        <p:nvPicPr>
          <p:cNvPr id="5" name="Picture 2" descr="F:\Новая папка (2)\фото д.с\SDC14226.JPG"/>
          <p:cNvPicPr>
            <a:picLocks noChangeAspect="1" noChangeArrowheads="1"/>
          </p:cNvPicPr>
          <p:nvPr/>
        </p:nvPicPr>
        <p:blipFill>
          <a:blip r:embed="rId4" cstate="print"/>
          <a:srcRect l="17713"/>
          <a:stretch>
            <a:fillRect/>
          </a:stretch>
        </p:blipFill>
        <p:spPr bwMode="auto">
          <a:xfrm>
            <a:off x="2771800" y="3645024"/>
            <a:ext cx="3600400" cy="2808312"/>
          </a:xfrm>
          <a:prstGeom prst="round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3264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пропаганда педагогических знаний по вопросу гендерного воспитания среди родителей и привлечение их к участию в педагогическом процессе;</a:t>
            </a:r>
          </a:p>
          <a:p>
            <a:pPr lvl="0"/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создание соответствующей развивающей среды.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НАПРАВЛЕНИЯ РАБОТЫ: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F:\Новая папка (2)\фото д.с\SDC14297.JPG"/>
          <p:cNvPicPr>
            <a:picLocks noChangeAspect="1" noChangeArrowheads="1"/>
          </p:cNvPicPr>
          <p:nvPr/>
        </p:nvPicPr>
        <p:blipFill>
          <a:blip r:embed="rId2" cstate="print"/>
          <a:srcRect l="11200" r="7601"/>
          <a:stretch>
            <a:fillRect/>
          </a:stretch>
        </p:blipFill>
        <p:spPr bwMode="auto">
          <a:xfrm>
            <a:off x="6372200" y="3429000"/>
            <a:ext cx="2160240" cy="2952328"/>
          </a:xfrm>
          <a:prstGeom prst="rect">
            <a:avLst/>
          </a:prstGeom>
          <a:noFill/>
          <a:ln w="19050">
            <a:solidFill>
              <a:schemeClr val="tx1">
                <a:lumMod val="25000"/>
              </a:schemeClr>
            </a:solidFill>
          </a:ln>
        </p:spPr>
      </p:pic>
      <p:pic>
        <p:nvPicPr>
          <p:cNvPr id="4100" name="Picture 4" descr="F:\Новая папка (2)\фото д.с\P1010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9" y="3933056"/>
            <a:ext cx="2808312" cy="2160240"/>
          </a:xfrm>
          <a:prstGeom prst="roundRect">
            <a:avLst/>
          </a:prstGeom>
          <a:noFill/>
          <a:ln w="19050">
            <a:solidFill>
              <a:schemeClr val="tx1">
                <a:lumMod val="25000"/>
              </a:schemeClr>
            </a:solidFill>
          </a:ln>
        </p:spPr>
      </p:pic>
      <p:pic>
        <p:nvPicPr>
          <p:cNvPr id="8" name="Picture 2" descr="F:\Новая папка (2)\фото д.с\SDC14334.JPG"/>
          <p:cNvPicPr>
            <a:picLocks noChangeAspect="1" noChangeArrowheads="1"/>
          </p:cNvPicPr>
          <p:nvPr/>
        </p:nvPicPr>
        <p:blipFill>
          <a:blip r:embed="rId4" cstate="print"/>
          <a:srcRect l="8263" b="12201"/>
          <a:stretch>
            <a:fillRect/>
          </a:stretch>
        </p:blipFill>
        <p:spPr bwMode="auto">
          <a:xfrm>
            <a:off x="611560" y="3429000"/>
            <a:ext cx="2232248" cy="2979712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326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консультации;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беседы;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анкетирование;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родительские собрания;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совместная трудовая деятельность;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праздниках.</a:t>
            </a:r>
            <a:endParaRPr lang="ru-RU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РОДИТЕЛЯМИ:</a:t>
            </a:r>
            <a:endParaRPr lang="ru-RU" sz="32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Новая папка (2)\фото д.с\SDC14141.JPG"/>
          <p:cNvPicPr>
            <a:picLocks noChangeAspect="1" noChangeArrowheads="1"/>
          </p:cNvPicPr>
          <p:nvPr/>
        </p:nvPicPr>
        <p:blipFill>
          <a:blip r:embed="rId2" cstate="print"/>
          <a:srcRect b="11941"/>
          <a:stretch>
            <a:fillRect/>
          </a:stretch>
        </p:blipFill>
        <p:spPr bwMode="auto">
          <a:xfrm>
            <a:off x="5004048" y="4149080"/>
            <a:ext cx="3046350" cy="2160240"/>
          </a:xfrm>
          <a:prstGeom prst="rect">
            <a:avLst/>
          </a:prstGeom>
          <a:noFill/>
          <a:ln w="19050">
            <a:solidFill>
              <a:schemeClr val="tx1">
                <a:lumMod val="25000"/>
              </a:schemeClr>
            </a:solidFill>
          </a:ln>
        </p:spPr>
      </p:pic>
      <p:pic>
        <p:nvPicPr>
          <p:cNvPr id="3075" name="Picture 3" descr="F:\Новая папка (2)\фото д.с\P1090461.JPG"/>
          <p:cNvPicPr>
            <a:picLocks noChangeAspect="1" noChangeArrowheads="1"/>
          </p:cNvPicPr>
          <p:nvPr/>
        </p:nvPicPr>
        <p:blipFill>
          <a:blip r:embed="rId3" cstate="print"/>
          <a:srcRect b="14920"/>
          <a:stretch>
            <a:fillRect/>
          </a:stretch>
        </p:blipFill>
        <p:spPr bwMode="auto">
          <a:xfrm>
            <a:off x="6084168" y="1124744"/>
            <a:ext cx="2578927" cy="2100890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</p:pic>
      <p:pic>
        <p:nvPicPr>
          <p:cNvPr id="3076" name="Picture 4" descr="F:\Новая папка (2)\фото д.с\SDC14264.JPG"/>
          <p:cNvPicPr>
            <a:picLocks noChangeAspect="1" noChangeArrowheads="1"/>
          </p:cNvPicPr>
          <p:nvPr/>
        </p:nvPicPr>
        <p:blipFill>
          <a:blip r:embed="rId4" cstate="print"/>
          <a:srcRect r="26375"/>
          <a:stretch>
            <a:fillRect/>
          </a:stretch>
        </p:blipFill>
        <p:spPr bwMode="auto">
          <a:xfrm>
            <a:off x="827584" y="4149080"/>
            <a:ext cx="2592288" cy="2160240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ё фото\САДИК 2012\23 февраля 2013\SDC16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77072"/>
            <a:ext cx="2160240" cy="2088232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</p:pic>
      <p:pic>
        <p:nvPicPr>
          <p:cNvPr id="5" name="Picture 2" descr="F:\Новая папка (2)\фото д.с\P1060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620688"/>
            <a:ext cx="2592288" cy="5472608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</p:pic>
      <p:pic>
        <p:nvPicPr>
          <p:cNvPr id="6" name="Picture 2" descr="C:\Users\Татьяна\Desktop\Новая папка\100SSCAM\SDC14238.JPG"/>
          <p:cNvPicPr>
            <a:picLocks noChangeAspect="1" noChangeArrowheads="1"/>
          </p:cNvPicPr>
          <p:nvPr/>
        </p:nvPicPr>
        <p:blipFill>
          <a:blip r:embed="rId4" cstate="print"/>
          <a:srcRect l="6776" r="31100"/>
          <a:stretch>
            <a:fillRect/>
          </a:stretch>
        </p:blipFill>
        <p:spPr bwMode="auto">
          <a:xfrm>
            <a:off x="611560" y="620688"/>
            <a:ext cx="2160240" cy="2880320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</p:pic>
      <p:pic>
        <p:nvPicPr>
          <p:cNvPr id="3074" name="Picture 2" descr="F:\P10705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204864"/>
            <a:ext cx="2363755" cy="2204864"/>
          </a:xfrm>
          <a:prstGeom prst="round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ПРЕДМЕТНО-РАЗВИВАЮЩАЯ </a:t>
            </a:r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СРЕДА.</a:t>
            </a:r>
            <a:endParaRPr lang="ru-RU" sz="32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Новая папка (2)\фото д.с\P10107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2016224" cy="2708920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</p:pic>
      <p:pic>
        <p:nvPicPr>
          <p:cNvPr id="6148" name="Picture 4" descr="F:\Новая папка (2)\фото д.с\SDC14298.JPG"/>
          <p:cNvPicPr>
            <a:picLocks noChangeAspect="1" noChangeArrowheads="1"/>
          </p:cNvPicPr>
          <p:nvPr/>
        </p:nvPicPr>
        <p:blipFill>
          <a:blip r:embed="rId3" cstate="print"/>
          <a:srcRect r="5113" b="12201"/>
          <a:stretch>
            <a:fillRect/>
          </a:stretch>
        </p:blipFill>
        <p:spPr bwMode="auto">
          <a:xfrm>
            <a:off x="1547664" y="4437112"/>
            <a:ext cx="2952328" cy="2048857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</p:pic>
      <p:pic>
        <p:nvPicPr>
          <p:cNvPr id="6149" name="Picture 5" descr="F:\Новая папка (2)\фото д.с\SDC14337.JPG"/>
          <p:cNvPicPr>
            <a:picLocks noChangeAspect="1" noChangeArrowheads="1"/>
          </p:cNvPicPr>
          <p:nvPr/>
        </p:nvPicPr>
        <p:blipFill>
          <a:blip r:embed="rId4" cstate="print"/>
          <a:srcRect b="20600"/>
          <a:stretch>
            <a:fillRect/>
          </a:stretch>
        </p:blipFill>
        <p:spPr bwMode="auto">
          <a:xfrm>
            <a:off x="6660232" y="1196752"/>
            <a:ext cx="2067694" cy="2664296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</p:pic>
      <p:pic>
        <p:nvPicPr>
          <p:cNvPr id="6150" name="Picture 6" descr="F:\Новая папка (2)\фото д.с\P10107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437112"/>
            <a:ext cx="2952328" cy="2078850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</p:pic>
      <p:pic>
        <p:nvPicPr>
          <p:cNvPr id="6152" name="Picture 8" descr="F:\Новая папка (2)\фото д.с\SDC130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1412776"/>
            <a:ext cx="3168352" cy="2304256"/>
          </a:xfrm>
          <a:prstGeom prst="round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гибкости и вариативности использования пространства;</a:t>
            </a:r>
          </a:p>
          <a:p>
            <a:pPr lvl="0"/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форма и дизайн предметов ориентированы на безопасность и возраст детей;</a:t>
            </a:r>
          </a:p>
          <a:p>
            <a:pPr lvl="0"/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элементы декора легко сменяемы;</a:t>
            </a:r>
          </a:p>
          <a:p>
            <a:pPr lvl="0"/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при создании развивающего пространства в групповом помещении учитываю ведущую роль  игровой деятельности.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К ОРГАНИЗАЦИИ ЦЕНТРОВ АКТИВНОСТИ:</a:t>
            </a:r>
            <a:endParaRPr lang="ru-RU" sz="32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Новая папка (2)\фото д.с\Изображение 001.jpg"/>
          <p:cNvPicPr>
            <a:picLocks noChangeAspect="1" noChangeArrowheads="1"/>
          </p:cNvPicPr>
          <p:nvPr/>
        </p:nvPicPr>
        <p:blipFill>
          <a:blip r:embed="rId2" cstate="print"/>
          <a:srcRect l="10000"/>
          <a:stretch>
            <a:fillRect/>
          </a:stretch>
        </p:blipFill>
        <p:spPr bwMode="auto">
          <a:xfrm>
            <a:off x="6084168" y="4725144"/>
            <a:ext cx="1944216" cy="1620180"/>
          </a:xfrm>
          <a:prstGeom prst="round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06">
      <a:dk1>
        <a:srgbClr val="6C6C6C"/>
      </a:dk1>
      <a:lt1>
        <a:srgbClr val="6C6C6C"/>
      </a:lt1>
      <a:dk2>
        <a:srgbClr val="C4C4C4"/>
      </a:dk2>
      <a:lt2>
        <a:srgbClr val="797979"/>
      </a:lt2>
      <a:accent1>
        <a:srgbClr val="A5B592"/>
      </a:accent1>
      <a:accent2>
        <a:srgbClr val="363636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318</TotalTime>
  <Words>260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Гендерный подход в воспитании дошкольников. </vt:lpstr>
      <vt:lpstr>Слайд 2</vt:lpstr>
      <vt:lpstr>ОБРАЗОВАТЕЛЬНАЯ ОБЛАСТЬ «СОЦИАЛИЗАЦИЯ»</vt:lpstr>
      <vt:lpstr>Слайд 4</vt:lpstr>
      <vt:lpstr>НАПРАВЛЕНИЯ РАБОТЫ:</vt:lpstr>
      <vt:lpstr>ФОРМЫ РАБОТЫ С РОДИТЕЛЯМИ:</vt:lpstr>
      <vt:lpstr>Слайд 7</vt:lpstr>
      <vt:lpstr>ПРЕДМЕТНО-РАЗВИВАЮЩАЯ СРЕДА.</vt:lpstr>
      <vt:lpstr>ТРЕБОВАНИЯ К ОРГАНИЗАЦИИ ЦЕНТРОВ АКТИВНОСТИ:</vt:lpstr>
      <vt:lpstr>СЮЖЕТНО-РОЛЕВЫЕ ИГРЫ С УЧЕТОМ ГЕНДЕРНЫХ ОСОБЕННОСТЕЙ:</vt:lpstr>
      <vt:lpstr>Театрализация-один из способов овладения детьми традиционных свойств личности.</vt:lpstr>
      <vt:lpstr>ГЕНДЕРНЫЙ ПОДХОД В ПРИОБЩЕНИИ ДОШКОЛЬНИКОВ К ТРУДУ ВЗРОСЛЫХ.</vt:lpstr>
      <vt:lpstr>КОНСТРУКТИВНАЯ ДЕЯТЕЛЬНОСТЬ-ЛЮБИМОЕ ЗАНЯТИЕ ДЕВОЧЕК И МАЛЬЧИКОВ.</vt:lpstr>
      <vt:lpstr>ОСНАЩЕНИЕ СПОРТИВНОГО ЦЕНТРА НА ОСНОВЕ ГЕНДЕРНОГО ПОДХОДА.</vt:lpstr>
      <vt:lpstr>МАРКЕРЫ ГЕНДЕРНЫХ РАЗЛИЧИЙ.</vt:lpstr>
      <vt:lpstr>РЕЗУЛЬТАТЫ ГЕНДЕРНОГО ПОДХОДА В ВОСПИТАНИИ ДЕТЕЙ КОРРЕКЦИОННОЙ ГРУППЫ: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Гендерный подход в воспитании дошкольников.</dc:title>
  <dc:creator>Татьяна</dc:creator>
  <cp:lastModifiedBy>Татьяна</cp:lastModifiedBy>
  <cp:revision>37</cp:revision>
  <dcterms:created xsi:type="dcterms:W3CDTF">2013-03-25T14:10:29Z</dcterms:created>
  <dcterms:modified xsi:type="dcterms:W3CDTF">2013-03-27T15:20:03Z</dcterms:modified>
</cp:coreProperties>
</file>